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7" r:id="rId6"/>
    <p:sldId id="278" r:id="rId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1BD6-D561-440B-944B-ED1A2316B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EC316-811F-4FEB-BC9F-DBA4EBEF4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D9DE-3C36-4456-B256-233C5E58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7119-E8B3-43F5-8351-6C763159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D49D-CF46-4CDE-91C2-7EB65A9D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9227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A13B-EA05-4425-A975-02F3F6B5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40810-3D9F-4DF6-8AFB-D2F1AC6DC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E0597-7B30-4F79-8858-702A5BA4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1E25C-A610-4968-8F55-92980DFD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39CB4-0E99-47A0-B310-76473B60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8156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92D39-C086-474D-92FB-89727E487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A3403-5A13-4BEC-8B3C-1DAD686B1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97502-50CA-4861-BF40-6229E228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DC2C0-6A4A-4F4C-BFDD-44477D71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241F-ECA3-4BC4-BE5B-2C685994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2148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9B2C-61A7-41EC-A2D7-84D7DEF6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8E83-FB66-4995-8824-99626C9E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C8A5-3135-4BB7-BD92-CA92CF2F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31775-A99B-4441-B287-89563D65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D701B-0070-4A33-9E4E-A2F9A190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0581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2FE3-1720-444D-87EC-4FD6EDD4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734C6-5B1A-4A2E-BDBF-8472F40A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01917-FEB8-41EA-B1E6-0B3D48FC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C816-3389-4DC4-A4A2-2AD8CB7B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6BC87-6688-4355-A68B-54DF5D63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8159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4151-5CD0-46C5-A8E5-E218C738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E9AC-4BE0-4864-9554-D09997DAD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FAC7-7980-4705-8D61-14DF7010F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69124-10C3-47EE-900A-A2EEABBE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FFBF9-177D-4283-9288-F51BAA63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32980-6B48-44FD-ACC0-BF8E1CB6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173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7461-AB7F-4660-8CAD-410F72B0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55CB8-58BC-418F-B901-99EF4947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4265E-BAE7-48CB-B48D-5CEA7C0E6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C2238-F9E5-4660-9C77-D9C0C4859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FBC12-0B36-42CF-9DBC-FEDF556E2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F9C6-F0B2-4026-91FE-BFAD69F6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59879-5A4F-44CB-B671-18BB137B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041FD-57D1-4D7D-AF2C-A627E0C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8991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45AB-EAB8-4232-A05C-EE571EBF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DE23-F035-4CBF-8C81-F3D52C8A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9067-5633-49B9-B37D-2DDB505AF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D65CE-D456-4408-AE5E-432619F5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9368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75950-2CF1-41A7-903C-3C1974D0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65788-E201-45B3-82CB-BEDAA7EB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63452-ADEC-4157-AA51-61112A77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3401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F462-C045-465F-9C80-327128FC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A717-1DA1-4D02-82D6-82BAEF129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9A4D3-A9F4-4470-8259-409D756A9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C0E79-62FA-4AAB-B71E-07DD4BF1D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69A85-36B7-481E-8199-AE5F7EE0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3B363-E999-4771-A33B-D38C267A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310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6529-746E-4C19-B409-7F194C3B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725BD-142B-47EC-ADA6-6C5C30908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B7A16-0992-4AF8-A1A5-1E807DB76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2547E-F13B-41C3-8733-610D81A4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79015-E689-4E3C-BE3F-67F9E2B1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B8C7-D230-41CD-8781-00913F9E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306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ED199-E7C9-4803-B9CC-881F166A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76930-8222-456B-8C56-1D0A1D208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30D4-0B4E-4F59-8944-50DABA914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9FBB2-85C1-41B5-A1E3-4B578AAD2333}" type="datetimeFigureOut">
              <a:rPr lang="en-AT" smtClean="0"/>
              <a:t>20/05/2020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FF74-1799-4E40-B327-288BB9186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9CBAB-2C49-4290-80EF-848AA11FF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DD15A-AF36-4671-AF5F-0371EE85A2D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56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6E2A-3D4E-414D-822B-AC54B5887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Sungir</a:t>
            </a:r>
            <a:r>
              <a:rPr lang="de-AT" dirty="0"/>
              <a:t> and </a:t>
            </a:r>
            <a:r>
              <a:rPr lang="de-AT" dirty="0" err="1"/>
              <a:t>Mladec</a:t>
            </a:r>
            <a:r>
              <a:rPr lang="de-AT" dirty="0"/>
              <a:t> </a:t>
            </a:r>
            <a:r>
              <a:rPr lang="de-AT" dirty="0" err="1"/>
              <a:t>respiratory</a:t>
            </a:r>
            <a:r>
              <a:rPr lang="de-AT" dirty="0"/>
              <a:t> </a:t>
            </a:r>
            <a:r>
              <a:rPr lang="de-AT" dirty="0" err="1"/>
              <a:t>adaptation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climate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F921E-282B-42B6-BD4F-B5B9C8D5A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Katya Stansfield, Lauren </a:t>
            </a:r>
            <a:r>
              <a:rPr lang="de-AT" dirty="0" err="1"/>
              <a:t>Butaric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747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2508-711F-48B0-8695-DD338339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CT </a:t>
            </a:r>
            <a:r>
              <a:rPr lang="de-AT" dirty="0" err="1"/>
              <a:t>scans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fossils</a:t>
            </a:r>
            <a:r>
              <a:rPr lang="de-AT" dirty="0"/>
              <a:t>, </a:t>
            </a:r>
            <a:r>
              <a:rPr lang="de-AT" dirty="0" err="1"/>
              <a:t>Sungir</a:t>
            </a:r>
            <a:r>
              <a:rPr lang="de-AT" dirty="0"/>
              <a:t> and </a:t>
            </a:r>
            <a:r>
              <a:rPr lang="de-AT" dirty="0" err="1"/>
              <a:t>Mladec</a:t>
            </a:r>
            <a:r>
              <a:rPr lang="de-AT" dirty="0"/>
              <a:t> and 15 human </a:t>
            </a:r>
            <a:r>
              <a:rPr lang="de-AT" dirty="0" err="1"/>
              <a:t>groups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2771-10E0-4C2F-B40B-47FC1AEB1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97" y="1825625"/>
            <a:ext cx="3625942" cy="5032375"/>
          </a:xfrm>
        </p:spPr>
        <p:txBody>
          <a:bodyPr>
            <a:normAutofit fontScale="85000" lnSpcReduction="20000"/>
          </a:bodyPr>
          <a:lstStyle/>
          <a:p>
            <a:r>
              <a:rPr lang="de-AT" dirty="0"/>
              <a:t>The </a:t>
            </a:r>
            <a:r>
              <a:rPr lang="de-AT" dirty="0" err="1"/>
              <a:t>morphology</a:t>
            </a:r>
            <a:r>
              <a:rPr lang="de-AT" dirty="0"/>
              <a:t> in </a:t>
            </a:r>
            <a:r>
              <a:rPr lang="de-AT" dirty="0" err="1"/>
              <a:t>question</a:t>
            </a:r>
            <a:r>
              <a:rPr lang="de-AT" dirty="0"/>
              <a:t> </a:t>
            </a:r>
            <a:r>
              <a:rPr lang="de-AT" dirty="0" err="1"/>
              <a:t>includes</a:t>
            </a:r>
            <a:r>
              <a:rPr lang="de-AT" dirty="0"/>
              <a:t> external, internal </a:t>
            </a:r>
            <a:r>
              <a:rPr lang="de-AT" dirty="0" err="1"/>
              <a:t>nose</a:t>
            </a:r>
            <a:r>
              <a:rPr lang="de-AT" dirty="0"/>
              <a:t> and </a:t>
            </a:r>
            <a:r>
              <a:rPr lang="de-AT" dirty="0" err="1"/>
              <a:t>sinuses</a:t>
            </a:r>
            <a:r>
              <a:rPr lang="de-AT" dirty="0"/>
              <a:t>;</a:t>
            </a:r>
          </a:p>
          <a:p>
            <a:endParaRPr lang="de-AT" dirty="0"/>
          </a:p>
          <a:p>
            <a:r>
              <a:rPr lang="de-AT" dirty="0"/>
              <a:t>The </a:t>
            </a:r>
            <a:r>
              <a:rPr lang="de-AT" dirty="0" err="1"/>
              <a:t>questions</a:t>
            </a:r>
            <a:r>
              <a:rPr lang="de-AT" dirty="0"/>
              <a:t>:</a:t>
            </a:r>
          </a:p>
          <a:p>
            <a:pPr marL="0" indent="0">
              <a:buNone/>
            </a:pP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</a:t>
            </a:r>
            <a:r>
              <a:rPr lang="de-AT" dirty="0" err="1"/>
              <a:t>adaptation</a:t>
            </a:r>
            <a:r>
              <a:rPr lang="de-AT" dirty="0"/>
              <a:t> in </a:t>
            </a:r>
            <a:r>
              <a:rPr lang="de-AT" dirty="0" err="1"/>
              <a:t>these</a:t>
            </a:r>
            <a:r>
              <a:rPr lang="de-AT" dirty="0"/>
              <a:t> </a:t>
            </a:r>
            <a:r>
              <a:rPr lang="de-AT" dirty="0" err="1"/>
              <a:t>fossils</a:t>
            </a:r>
            <a:r>
              <a:rPr lang="de-AT" dirty="0"/>
              <a:t>?</a:t>
            </a:r>
          </a:p>
          <a:p>
            <a:pPr marL="0" indent="0">
              <a:buNone/>
            </a:pPr>
            <a:r>
              <a:rPr lang="de-AT" dirty="0" err="1"/>
              <a:t>What</a:t>
            </a:r>
            <a:r>
              <a:rPr lang="de-AT" dirty="0"/>
              <a:t> type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do </a:t>
            </a:r>
            <a:r>
              <a:rPr lang="de-AT" dirty="0" err="1"/>
              <a:t>these</a:t>
            </a:r>
            <a:r>
              <a:rPr lang="de-AT" dirty="0"/>
              <a:t> </a:t>
            </a:r>
            <a:r>
              <a:rPr lang="de-AT" dirty="0" err="1"/>
              <a:t>fosslis</a:t>
            </a:r>
            <a:r>
              <a:rPr lang="de-AT" dirty="0"/>
              <a:t> </a:t>
            </a:r>
            <a:r>
              <a:rPr lang="de-AT" dirty="0" err="1"/>
              <a:t>display</a:t>
            </a:r>
            <a:r>
              <a:rPr lang="de-AT" dirty="0"/>
              <a:t> </a:t>
            </a:r>
            <a:r>
              <a:rPr lang="de-AT" dirty="0" err="1"/>
              <a:t>adaptation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?</a:t>
            </a:r>
          </a:p>
          <a:p>
            <a:pPr marL="0" indent="0">
              <a:buNone/>
            </a:pP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likelihood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adaptation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?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E50DC-9788-44C5-9EA8-D739AAAC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57" y="2303796"/>
            <a:ext cx="3910371" cy="391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E97E7-A758-4146-AB10-344551933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28" y="2406274"/>
            <a:ext cx="3910371" cy="39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6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4719-A18D-4942-9A76-28B937C3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CV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external </a:t>
            </a:r>
            <a:r>
              <a:rPr lang="de-AT" dirty="0" err="1"/>
              <a:t>nose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67A5-1300-4514-A6AC-9F6CE2EF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05" y="1630843"/>
            <a:ext cx="5473790" cy="4636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43F71-3800-4873-9DAC-7DD40B3C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667" y="4000564"/>
            <a:ext cx="1668136" cy="2440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BB24A-6F83-47E8-93CB-5D0E53E1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0" y="4062235"/>
            <a:ext cx="1986625" cy="243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A2BA2-8E2B-4518-AC56-CB8A6508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42" y="1772230"/>
            <a:ext cx="1173351" cy="220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C5B9F-6C7B-4B31-AA50-4980B226D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738" y="1772230"/>
            <a:ext cx="1611984" cy="2256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C241A-AC4B-4D21-AAEF-A1542E4FB20A}"/>
              </a:ext>
            </a:extLst>
          </p:cNvPr>
          <p:cNvSpPr txBox="1"/>
          <p:nvPr/>
        </p:nvSpPr>
        <p:spPr>
          <a:xfrm>
            <a:off x="838200" y="5430416"/>
            <a:ext cx="2224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Dark </a:t>
            </a:r>
            <a:r>
              <a:rPr lang="de-AT" dirty="0" err="1"/>
              <a:t>frame</a:t>
            </a:r>
            <a:r>
              <a:rPr lang="de-AT" dirty="0"/>
              <a:t> – positive</a:t>
            </a:r>
          </a:p>
          <a:p>
            <a:endParaRPr lang="de-AT" dirty="0"/>
          </a:p>
          <a:p>
            <a:r>
              <a:rPr lang="de-AT" dirty="0"/>
              <a:t>Light </a:t>
            </a:r>
            <a:r>
              <a:rPr lang="de-AT" dirty="0" err="1"/>
              <a:t>frame</a:t>
            </a:r>
            <a:r>
              <a:rPr lang="de-AT" dirty="0"/>
              <a:t> - negative</a:t>
            </a:r>
            <a:endParaRPr lang="en-A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333F4-517B-4D3C-AFE0-7D593B7CEC2F}"/>
              </a:ext>
            </a:extLst>
          </p:cNvPr>
          <p:cNvSpPr txBox="1"/>
          <p:nvPr/>
        </p:nvSpPr>
        <p:spPr>
          <a:xfrm>
            <a:off x="8624665" y="459697"/>
            <a:ext cx="32082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GEOMORPH: CVA was </a:t>
            </a:r>
            <a:r>
              <a:rPr lang="de-AT" dirty="0" err="1"/>
              <a:t>calculated</a:t>
            </a:r>
            <a:r>
              <a:rPr lang="de-AT" dirty="0"/>
              <a:t> on modern </a:t>
            </a:r>
            <a:r>
              <a:rPr lang="de-AT" dirty="0" err="1"/>
              <a:t>groups</a:t>
            </a:r>
            <a:r>
              <a:rPr lang="de-AT" dirty="0"/>
              <a:t>, </a:t>
            </a:r>
            <a:r>
              <a:rPr lang="de-AT" dirty="0" err="1"/>
              <a:t>fossils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projected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CV </a:t>
            </a:r>
            <a:r>
              <a:rPr lang="de-AT" dirty="0" err="1"/>
              <a:t>space</a:t>
            </a:r>
            <a:r>
              <a:rPr lang="de-AT" dirty="0"/>
              <a:t>.</a:t>
            </a:r>
          </a:p>
          <a:p>
            <a:endParaRPr lang="de-AT" dirty="0"/>
          </a:p>
          <a:p>
            <a:r>
              <a:rPr lang="de-AT" dirty="0"/>
              <a:t>QUESTION: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I </a:t>
            </a:r>
            <a:r>
              <a:rPr lang="de-AT" dirty="0" err="1"/>
              <a:t>calculate</a:t>
            </a:r>
            <a:r>
              <a:rPr lang="de-AT" dirty="0"/>
              <a:t> </a:t>
            </a:r>
            <a:r>
              <a:rPr lang="de-AT" dirty="0" err="1"/>
              <a:t>posterior</a:t>
            </a:r>
            <a:r>
              <a:rPr lang="de-AT" dirty="0"/>
              <a:t> </a:t>
            </a:r>
            <a:r>
              <a:rPr lang="de-AT" dirty="0" err="1"/>
              <a:t>probabilities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Sungir</a:t>
            </a:r>
            <a:r>
              <a:rPr lang="de-AT" dirty="0"/>
              <a:t> and </a:t>
            </a:r>
            <a:r>
              <a:rPr lang="de-AT" dirty="0" err="1"/>
              <a:t>Mladec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belong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groups</a:t>
            </a:r>
            <a:r>
              <a:rPr lang="de-AT" dirty="0"/>
              <a:t>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9018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D797A-44A9-4674-964B-DDC97FEE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29" y="2061844"/>
            <a:ext cx="4996539" cy="4704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914F3-1D19-4425-A0FA-DF4F0A77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8" y="585467"/>
            <a:ext cx="11014817" cy="1096089"/>
          </a:xfrm>
        </p:spPr>
        <p:txBody>
          <a:bodyPr>
            <a:noAutofit/>
          </a:bodyPr>
          <a:lstStyle/>
          <a:p>
            <a:r>
              <a:rPr lang="de-AT" sz="3200" dirty="0"/>
              <a:t>GLS </a:t>
            </a:r>
            <a:r>
              <a:rPr lang="de-AT" sz="3200" dirty="0" err="1"/>
              <a:t>for</a:t>
            </a:r>
            <a:r>
              <a:rPr lang="de-AT" sz="3200" dirty="0"/>
              <a:t> </a:t>
            </a:r>
            <a:r>
              <a:rPr lang="de-AT" sz="3200" dirty="0" err="1"/>
              <a:t>group</a:t>
            </a:r>
            <a:r>
              <a:rPr lang="de-AT" sz="3200" dirty="0"/>
              <a:t> </a:t>
            </a:r>
            <a:r>
              <a:rPr lang="de-AT" sz="3200" dirty="0" err="1"/>
              <a:t>means</a:t>
            </a:r>
            <a:r>
              <a:rPr lang="de-AT" sz="3200" dirty="0"/>
              <a:t> (</a:t>
            </a:r>
            <a:r>
              <a:rPr lang="de-AT" sz="3200" dirty="0" err="1"/>
              <a:t>lm.rrpp</a:t>
            </a:r>
            <a:r>
              <a:rPr lang="de-AT" sz="3200" dirty="0"/>
              <a:t>), 4 </a:t>
            </a:r>
            <a:r>
              <a:rPr lang="de-AT" sz="3200" dirty="0" err="1"/>
              <a:t>independent</a:t>
            </a:r>
            <a:r>
              <a:rPr lang="de-AT" sz="3200" dirty="0"/>
              <a:t> </a:t>
            </a:r>
            <a:r>
              <a:rPr lang="de-AT" sz="3200" dirty="0" err="1"/>
              <a:t>climate</a:t>
            </a:r>
            <a:r>
              <a:rPr lang="de-AT" sz="3200" dirty="0"/>
              <a:t> variables,</a:t>
            </a:r>
            <a:br>
              <a:rPr lang="de-AT" sz="3200" dirty="0"/>
            </a:br>
            <a:r>
              <a:rPr lang="de-AT" sz="3200" dirty="0" err="1"/>
              <a:t>Cov</a:t>
            </a:r>
            <a:r>
              <a:rPr lang="de-AT" sz="3200" dirty="0"/>
              <a:t> = </a:t>
            </a:r>
            <a:r>
              <a:rPr lang="de-AT" sz="3200" dirty="0" err="1"/>
              <a:t>matrix</a:t>
            </a:r>
            <a:r>
              <a:rPr lang="de-AT" sz="3200" dirty="0"/>
              <a:t> </a:t>
            </a:r>
            <a:r>
              <a:rPr lang="de-AT" sz="3200" dirty="0" err="1"/>
              <a:t>based</a:t>
            </a:r>
            <a:r>
              <a:rPr lang="de-AT" sz="3200" dirty="0"/>
              <a:t> on </a:t>
            </a:r>
            <a:r>
              <a:rPr lang="de-AT" sz="3200" dirty="0" err="1"/>
              <a:t>geographical</a:t>
            </a:r>
            <a:r>
              <a:rPr lang="de-AT" sz="3200" dirty="0"/>
              <a:t> </a:t>
            </a:r>
            <a:r>
              <a:rPr lang="de-AT" sz="3200" dirty="0" err="1"/>
              <a:t>distances</a:t>
            </a:r>
            <a:r>
              <a:rPr lang="de-AT" sz="3200" dirty="0"/>
              <a:t>.</a:t>
            </a:r>
            <a:endParaRPr lang="en-AT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9811-7B07-4B96-8BEB-21DCBFCE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902" y="1825625"/>
            <a:ext cx="4670898" cy="1085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/>
              <a:t>Full Model Analysis of Variance</a:t>
            </a:r>
          </a:p>
          <a:p>
            <a:pPr marL="0" indent="0">
              <a:buNone/>
            </a:pPr>
            <a:r>
              <a:rPr lang="en-GB" sz="1050" dirty="0"/>
              <a:t>        Df    Residual Df      SS Residual       SS       </a:t>
            </a:r>
            <a:r>
              <a:rPr lang="en-GB" sz="1050" b="1" dirty="0" err="1"/>
              <a:t>Rsq</a:t>
            </a:r>
            <a:r>
              <a:rPr lang="en-GB" sz="1050" dirty="0"/>
              <a:t>        F Z (from F)                     </a:t>
            </a:r>
            <a:r>
              <a:rPr lang="en-GB" sz="1050" dirty="0" err="1"/>
              <a:t>Pr</a:t>
            </a:r>
            <a:r>
              <a:rPr lang="en-GB" sz="1050" dirty="0"/>
              <a:t>(&gt;F)</a:t>
            </a:r>
          </a:p>
          <a:p>
            <a:pPr marL="0" indent="0">
              <a:buNone/>
            </a:pPr>
            <a:r>
              <a:rPr lang="en-GB" sz="1050" dirty="0"/>
              <a:t>fit2  4    10              0.1253079   0.2219681</a:t>
            </a:r>
            <a:r>
              <a:rPr lang="en-GB" sz="1050" b="1" dirty="0"/>
              <a:t> 0.3608309 </a:t>
            </a:r>
            <a:r>
              <a:rPr lang="en-GB" sz="1050" dirty="0"/>
              <a:t>1.411328  0.7475181 0.3333333</a:t>
            </a:r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endParaRPr lang="en-AT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C2E96-6C7D-45B7-901B-EA1BE18A160F}"/>
              </a:ext>
            </a:extLst>
          </p:cNvPr>
          <p:cNvSpPr txBox="1"/>
          <p:nvPr/>
        </p:nvSpPr>
        <p:spPr>
          <a:xfrm>
            <a:off x="6606534" y="2771189"/>
            <a:ext cx="424507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Analysis of Variance, using Residual Randomization</a:t>
            </a:r>
          </a:p>
          <a:p>
            <a:r>
              <a:rPr lang="en-GB" sz="1000" dirty="0"/>
              <a:t>Permutation procedure: Randomization of null model residuals </a:t>
            </a:r>
          </a:p>
          <a:p>
            <a:r>
              <a:rPr lang="en-GB" sz="1000" dirty="0"/>
              <a:t>Number of permutations: 1 </a:t>
            </a:r>
          </a:p>
          <a:p>
            <a:r>
              <a:rPr lang="en-GB" sz="1000" dirty="0"/>
              <a:t>Estimation method: Generalized Least-Squares (via OLS projection) </a:t>
            </a:r>
          </a:p>
          <a:p>
            <a:r>
              <a:rPr lang="en-GB" sz="1000" dirty="0"/>
              <a:t>Sums of Squares and Cross-products: Type I </a:t>
            </a:r>
          </a:p>
          <a:p>
            <a:r>
              <a:rPr lang="en-GB" sz="1000" dirty="0"/>
              <a:t>Effect sizes (Z) based on F distributions</a:t>
            </a:r>
          </a:p>
          <a:p>
            <a:endParaRPr lang="en-GB" sz="1000" dirty="0"/>
          </a:p>
          <a:p>
            <a:r>
              <a:rPr lang="en-GB" sz="1000" dirty="0"/>
              <a:t>                Df      SS                MS          </a:t>
            </a:r>
            <a:r>
              <a:rPr lang="en-GB" sz="1000" dirty="0" err="1"/>
              <a:t>sq</a:t>
            </a:r>
            <a:r>
              <a:rPr lang="en-GB" sz="1000" dirty="0"/>
              <a:t>      F        Z </a:t>
            </a:r>
            <a:r>
              <a:rPr lang="en-GB" sz="1000" dirty="0" err="1"/>
              <a:t>Pr</a:t>
            </a:r>
            <a:r>
              <a:rPr lang="en-GB" sz="1000" dirty="0"/>
              <a:t>(&gt;F)</a:t>
            </a:r>
          </a:p>
          <a:p>
            <a:r>
              <a:rPr lang="en-GB" sz="1000" dirty="0"/>
              <a:t>TMN        1 0.06734 0.067338 0.19390 3.0337  0.79750 0.3333</a:t>
            </a:r>
          </a:p>
          <a:p>
            <a:r>
              <a:rPr lang="en-GB" sz="1000" dirty="0"/>
              <a:t>TMX        1 0.01506 0.015059 0.04336 0.6784  0.03061 0.6667</a:t>
            </a:r>
          </a:p>
          <a:p>
            <a:r>
              <a:rPr lang="en-GB" sz="1000" dirty="0"/>
              <a:t>HMN        1 0.02814 0.028140 0.08103 1.2677  0.93262 0.3333</a:t>
            </a:r>
          </a:p>
          <a:p>
            <a:r>
              <a:rPr lang="en-GB" sz="1000" dirty="0"/>
              <a:t>HMX        1 0.01477 0.014771 0.04253 0.6654 -0.19279 0.6667</a:t>
            </a:r>
          </a:p>
          <a:p>
            <a:r>
              <a:rPr lang="en-GB" sz="1000" dirty="0"/>
              <a:t>Residuals 10 0.22197 0.022197 0.63917                       </a:t>
            </a:r>
          </a:p>
          <a:p>
            <a:r>
              <a:rPr lang="en-GB" sz="1000" dirty="0"/>
              <a:t>Total     14 0.34728                                        </a:t>
            </a:r>
          </a:p>
          <a:p>
            <a:endParaRPr lang="en-GB" sz="1000" dirty="0"/>
          </a:p>
          <a:p>
            <a:r>
              <a:rPr lang="en-GB" sz="1000" dirty="0"/>
              <a:t>Call</a:t>
            </a:r>
            <a:r>
              <a:rPr lang="en-GB" sz="1000" b="1" dirty="0"/>
              <a:t>: </a:t>
            </a:r>
            <a:r>
              <a:rPr lang="en-GB" sz="1000" b="1" dirty="0" err="1"/>
              <a:t>lm.rrpp</a:t>
            </a:r>
            <a:r>
              <a:rPr lang="en-GB" sz="1000" b="1" dirty="0"/>
              <a:t>(f1 = </a:t>
            </a:r>
            <a:r>
              <a:rPr lang="en-GB" sz="1000" b="1" dirty="0" err="1"/>
              <a:t>coords</a:t>
            </a:r>
            <a:r>
              <a:rPr lang="en-GB" sz="1000" b="1" dirty="0"/>
              <a:t> ~ TMN + TMX + HMN + HMX, </a:t>
            </a:r>
            <a:r>
              <a:rPr lang="en-GB" sz="1000" b="1" dirty="0" err="1"/>
              <a:t>iter</a:t>
            </a:r>
            <a:r>
              <a:rPr lang="en-GB" sz="1000" b="1" dirty="0"/>
              <a:t> = 0, </a:t>
            </a:r>
            <a:r>
              <a:rPr lang="en-GB" sz="1000" b="1" dirty="0" err="1"/>
              <a:t>SS.type</a:t>
            </a:r>
            <a:r>
              <a:rPr lang="en-GB" sz="1000" b="1" dirty="0"/>
              <a:t> = "I",  </a:t>
            </a:r>
          </a:p>
          <a:p>
            <a:r>
              <a:rPr lang="en-GB" sz="1000" b="1" dirty="0"/>
              <a:t>    data = df, </a:t>
            </a:r>
            <a:r>
              <a:rPr lang="en-GB" sz="1000" b="1" dirty="0" err="1"/>
              <a:t>Cov</a:t>
            </a:r>
            <a:r>
              <a:rPr lang="en-GB" sz="1000" b="1" dirty="0"/>
              <a:t> = weights, </a:t>
            </a:r>
            <a:r>
              <a:rPr lang="en-GB" sz="1000" b="1" dirty="0" err="1"/>
              <a:t>print.progress</a:t>
            </a:r>
            <a:r>
              <a:rPr lang="en-GB" sz="1000" b="1" dirty="0"/>
              <a:t> = FALSE)</a:t>
            </a:r>
            <a:endParaRPr lang="en-AT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831FA-B2A0-43A5-B2A4-E9B7EF57E091}"/>
              </a:ext>
            </a:extLst>
          </p:cNvPr>
          <p:cNvSpPr txBox="1"/>
          <p:nvPr/>
        </p:nvSpPr>
        <p:spPr>
          <a:xfrm>
            <a:off x="520117" y="1690688"/>
            <a:ext cx="567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PCs </a:t>
            </a:r>
            <a:r>
              <a:rPr lang="de-AT" dirty="0" err="1"/>
              <a:t>calculated</a:t>
            </a:r>
            <a:r>
              <a:rPr lang="de-AT" dirty="0"/>
              <a:t> on </a:t>
            </a:r>
            <a:r>
              <a:rPr lang="de-AT" dirty="0" err="1"/>
              <a:t>predicted</a:t>
            </a:r>
            <a:r>
              <a:rPr lang="de-AT" dirty="0"/>
              <a:t> </a:t>
            </a:r>
            <a:r>
              <a:rPr lang="de-AT" dirty="0" err="1"/>
              <a:t>shapes</a:t>
            </a:r>
            <a:r>
              <a:rPr lang="de-AT" dirty="0"/>
              <a:t>,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projected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resultant</a:t>
            </a:r>
            <a:r>
              <a:rPr lang="de-AT" dirty="0"/>
              <a:t> </a:t>
            </a:r>
            <a:r>
              <a:rPr lang="de-AT" dirty="0" err="1"/>
              <a:t>space</a:t>
            </a:r>
            <a:endParaRPr lang="en-A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F772E-1EE1-482A-9A6B-DD3C83D7C509}"/>
              </a:ext>
            </a:extLst>
          </p:cNvPr>
          <p:cNvSpPr txBox="1"/>
          <p:nvPr/>
        </p:nvSpPr>
        <p:spPr>
          <a:xfrm>
            <a:off x="5918317" y="5811140"/>
            <a:ext cx="5435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QUESTION: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a valid </a:t>
            </a:r>
            <a:r>
              <a:rPr lang="de-AT" dirty="0" err="1"/>
              <a:t>path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find </a:t>
            </a:r>
            <a:r>
              <a:rPr lang="de-AT" dirty="0" err="1"/>
              <a:t>morphology</a:t>
            </a:r>
            <a:r>
              <a:rPr lang="de-AT" dirty="0"/>
              <a:t> </a:t>
            </a:r>
            <a:r>
              <a:rPr lang="de-AT" dirty="0" err="1"/>
              <a:t>predicted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minus </a:t>
            </a:r>
            <a:r>
              <a:rPr lang="de-AT" dirty="0" err="1"/>
              <a:t>geographical</a:t>
            </a:r>
            <a:r>
              <a:rPr lang="de-AT" dirty="0"/>
              <a:t> </a:t>
            </a:r>
            <a:r>
              <a:rPr lang="de-AT" dirty="0" err="1"/>
              <a:t>proximity</a:t>
            </a:r>
            <a:r>
              <a:rPr lang="de-AT" dirty="0"/>
              <a:t> </a:t>
            </a:r>
            <a:r>
              <a:rPr lang="de-AT" dirty="0" err="1"/>
              <a:t>effect</a:t>
            </a:r>
            <a:r>
              <a:rPr lang="de-AT" dirty="0"/>
              <a:t>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0603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7C25-FBB8-4B8F-B572-76E850DC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Shape </a:t>
            </a:r>
            <a:r>
              <a:rPr lang="de-AT" dirty="0" err="1"/>
              <a:t>changes</a:t>
            </a:r>
            <a:r>
              <a:rPr lang="de-AT" dirty="0"/>
              <a:t> </a:t>
            </a:r>
            <a:r>
              <a:rPr lang="de-AT" dirty="0" err="1"/>
              <a:t>along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GLS-</a:t>
            </a:r>
            <a:r>
              <a:rPr lang="de-AT" dirty="0" err="1"/>
              <a:t>prescribed</a:t>
            </a:r>
            <a:r>
              <a:rPr lang="de-AT" dirty="0"/>
              <a:t> </a:t>
            </a:r>
            <a:r>
              <a:rPr lang="de-AT" dirty="0" err="1"/>
              <a:t>principal</a:t>
            </a:r>
            <a:r>
              <a:rPr lang="de-AT" dirty="0"/>
              <a:t> </a:t>
            </a:r>
            <a:r>
              <a:rPr lang="de-AT" dirty="0" err="1"/>
              <a:t>components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350A-451A-41F4-B275-10196B24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PC1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E2104-C384-4243-9AC6-F5B9760C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16" y="2311450"/>
            <a:ext cx="2128788" cy="3256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803C-2A3C-4230-A2AD-DD334916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17" y="2311450"/>
            <a:ext cx="1592777" cy="3155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127BA-5CE9-43BF-A41A-FFB3A535A5D7}"/>
              </a:ext>
            </a:extLst>
          </p:cNvPr>
          <p:cNvSpPr txBox="1"/>
          <p:nvPr/>
        </p:nvSpPr>
        <p:spPr>
          <a:xfrm>
            <a:off x="5033394" y="5646067"/>
            <a:ext cx="229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Light – negative,</a:t>
            </a:r>
          </a:p>
          <a:p>
            <a:r>
              <a:rPr lang="de-AT" dirty="0"/>
              <a:t>Dark - positive</a:t>
            </a:r>
            <a:endParaRPr lang="en-A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0E7988-BCA4-4CE9-8DF5-D42B3DF4A834}"/>
              </a:ext>
            </a:extLst>
          </p:cNvPr>
          <p:cNvSpPr txBox="1">
            <a:spLocks/>
          </p:cNvSpPr>
          <p:nvPr/>
        </p:nvSpPr>
        <p:spPr>
          <a:xfrm>
            <a:off x="6493078" y="1690688"/>
            <a:ext cx="4860721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PC2</a:t>
            </a:r>
            <a:endParaRPr lang="en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DB3DB-9423-4D9E-B263-97FE4559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568" y="2274901"/>
            <a:ext cx="1750516" cy="3373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41632-154E-42F3-9A50-5376E69FA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79" y="2443631"/>
            <a:ext cx="1938462" cy="31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D7EF-6D68-458E-9551-C7963912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Questions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1092-F69B-4989-A719-D9C895D23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CVA: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I </a:t>
            </a:r>
            <a:r>
              <a:rPr lang="de-AT" dirty="0" err="1"/>
              <a:t>calculate</a:t>
            </a:r>
            <a:r>
              <a:rPr lang="de-AT" dirty="0"/>
              <a:t> </a:t>
            </a:r>
            <a:r>
              <a:rPr lang="de-AT" dirty="0" err="1"/>
              <a:t>posterior</a:t>
            </a:r>
            <a:r>
              <a:rPr lang="de-AT" dirty="0"/>
              <a:t> </a:t>
            </a:r>
            <a:r>
              <a:rPr lang="de-AT" dirty="0" err="1"/>
              <a:t>probabilities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Sungir</a:t>
            </a:r>
            <a:r>
              <a:rPr lang="de-AT" dirty="0"/>
              <a:t> and </a:t>
            </a:r>
            <a:r>
              <a:rPr lang="de-AT" dirty="0" err="1"/>
              <a:t>Mladec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belong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groups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GLS: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a valid </a:t>
            </a:r>
            <a:r>
              <a:rPr lang="de-AT" dirty="0" err="1"/>
              <a:t>path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find </a:t>
            </a:r>
            <a:r>
              <a:rPr lang="de-AT" dirty="0" err="1"/>
              <a:t>morphology</a:t>
            </a:r>
            <a:r>
              <a:rPr lang="de-AT" dirty="0"/>
              <a:t> </a:t>
            </a:r>
            <a:r>
              <a:rPr lang="de-AT" dirty="0" err="1"/>
              <a:t>predicted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minus </a:t>
            </a:r>
            <a:r>
              <a:rPr lang="de-AT" dirty="0" err="1"/>
              <a:t>geographical</a:t>
            </a:r>
            <a:r>
              <a:rPr lang="de-AT" dirty="0"/>
              <a:t> </a:t>
            </a:r>
            <a:r>
              <a:rPr lang="de-AT" dirty="0" err="1"/>
              <a:t>proximity</a:t>
            </a:r>
            <a:r>
              <a:rPr lang="de-AT" dirty="0"/>
              <a:t> </a:t>
            </a:r>
            <a:r>
              <a:rPr lang="de-AT" dirty="0" err="1"/>
              <a:t>effect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General: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I </a:t>
            </a:r>
            <a:r>
              <a:rPr lang="de-AT" dirty="0" err="1"/>
              <a:t>estimate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likelihood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fossils</a:t>
            </a:r>
            <a:r>
              <a:rPr lang="de-AT" dirty="0"/>
              <a:t>‘ </a:t>
            </a:r>
            <a:r>
              <a:rPr lang="de-AT" dirty="0" err="1"/>
              <a:t>adaptation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climate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given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morphology</a:t>
            </a:r>
            <a:r>
              <a:rPr lang="de-AT" dirty="0"/>
              <a:t>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1165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437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Sungir and Mladec respiratory adaptation to climate</vt:lpstr>
      <vt:lpstr>CT scans of two fossils, Sungir and Mladec and 15 human groups from around the world</vt:lpstr>
      <vt:lpstr>CV analysis of the external nose</vt:lpstr>
      <vt:lpstr>GLS for group means (lm.rrpp), 4 independent climate variables, Cov = matrix based on geographical distances.</vt:lpstr>
      <vt:lpstr>Shape changes along the GLS-prescribed principal components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Sungir and Mladec respiratory adaptation to climate</dc:title>
  <dc:creator>Alex Stansfield</dc:creator>
  <cp:lastModifiedBy>Alex Stansfield</cp:lastModifiedBy>
  <cp:revision>5</cp:revision>
  <dcterms:created xsi:type="dcterms:W3CDTF">2020-05-20T07:57:29Z</dcterms:created>
  <dcterms:modified xsi:type="dcterms:W3CDTF">2020-05-20T08:18:29Z</dcterms:modified>
</cp:coreProperties>
</file>